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  <p:sldMasterId id="2147483701" r:id="rId2"/>
  </p:sldMasterIdLst>
  <p:sldIdLst>
    <p:sldId id="256" r:id="rId3"/>
    <p:sldId id="265" r:id="rId4"/>
    <p:sldId id="267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6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C81F"/>
    <a:srgbClr val="FF3300"/>
    <a:srgbClr val="000000"/>
    <a:srgbClr val="0000FF"/>
    <a:srgbClr val="FFFF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0" autoAdjust="0"/>
    <p:restoredTop sz="35255" autoAdjust="0"/>
  </p:normalViewPr>
  <p:slideViewPr>
    <p:cSldViewPr>
      <p:cViewPr>
        <p:scale>
          <a:sx n="50" d="100"/>
          <a:sy n="50" d="100"/>
        </p:scale>
        <p:origin x="-1722" y="-13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618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111619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11620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621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1622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623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624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1625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11626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627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628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629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630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631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11632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1633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1634" name="Rectangle 1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1635" name="Rectangle 19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1636" name="Rectangle 2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CDF8A5E-F302-4404-9B94-65E6E8F676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3D8DE-918B-4C7F-8AAE-C1ED5CA566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BA39D3-40B5-45B7-A6AB-E3DD73B739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066800" y="1981200"/>
            <a:ext cx="75438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D2235CA-BE05-42E8-A461-8368291B967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0533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50534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50535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AD15984-E1E0-42A2-B2B9-9B2EEAC4E8F3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150536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150537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0538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0539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50540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50541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542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543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544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545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50546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50547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0548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0549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50550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150551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552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553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554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555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50556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0557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E89DB-2483-411B-82C9-8390980BC9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9DDE45-8A0F-49B5-91DD-9C83C1FEC5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7E89D2-419E-4751-8CC9-B1B62C9E7B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BC7F44-E737-43CA-9DAB-8CF77A23E6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0E1013-51D5-4C51-8AAF-D6B6F92856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7C5CE-51B5-4178-95BF-A9FE0579D5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80D95-9D97-4025-A226-A8B7E92EB2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E7BF7-A50F-4917-BF81-9638038191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4C3750-69E9-4614-A79E-D7EEEC3D4FD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ECF1D3-8E3A-4198-95F0-6A7CB0C809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8F39-2CF4-4DF7-9AEB-CA5983A534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C8B3F7D-9CC9-4EAD-B9CF-2A7E24A5FE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B38102-3407-4C65-B7D2-FF288829AA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27766F-20ED-4BFC-87DA-96B1BEB3194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0AD5BF-35C3-401B-8986-B781C102AC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5D6DA-D8FA-4B62-839E-93366AE61E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ED1B9E-3AED-4158-A5DE-9331D1C7197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145772-7E54-4B19-A22D-C10DAFA48D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9422CB-EB20-4756-8BB9-5AD055B0D6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59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110595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596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0597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10598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599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600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601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602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603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604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605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606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10607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0608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0609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10610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10611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0ACA46FF-95DD-4730-8F72-1EC96DC7F066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0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23" r:id="rId12"/>
  </p:sldLayoutIdLst>
  <p:transition>
    <p:newsflash/>
  </p:transition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950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950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495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495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885F89D4-E5C9-4BAE-86B3-0E6328FE31F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49512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9513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4951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4951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951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951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951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951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952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952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952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952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4952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4952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49526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9527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9528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49529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530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531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49532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49533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9534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9535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9536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9537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9538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9539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9540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49541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49542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9543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9544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49545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49546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49547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49548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9549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9550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9551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9552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9553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9554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9555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149556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4" r:id="rId12"/>
  </p:sldLayoutIdLst>
  <p:transition>
    <p:newsflash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Rectangle 4"/>
          <p:cNvSpPr>
            <a:spLocks noGrp="1" noChangeArrowheads="1"/>
          </p:cNvSpPr>
          <p:nvPr>
            <p:ph type="title"/>
          </p:nvPr>
        </p:nvSpPr>
        <p:spPr>
          <a:xfrm>
            <a:off x="1071538" y="2000240"/>
            <a:ext cx="7543800" cy="1431925"/>
          </a:xfrm>
        </p:spPr>
        <p:txBody>
          <a:bodyPr/>
          <a:lstStyle/>
          <a:p>
            <a:pPr algn="ctr"/>
            <a:r>
              <a:rPr lang="ru-RU" sz="4800" dirty="0" smtClean="0">
                <a:solidFill>
                  <a:schemeClr val="folHlink"/>
                </a:solidFill>
              </a:rPr>
              <a:t>«</a:t>
            </a:r>
            <a:r>
              <a:rPr lang="ru-RU" sz="4800" dirty="0">
                <a:solidFill>
                  <a:schemeClr val="folHlink"/>
                </a:solidFill>
              </a:rPr>
              <a:t>Разнообразие растительного мира»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08C81F"/>
                </a:solidFill>
              </a:rPr>
              <a:t>Дикорастущие растения</a:t>
            </a:r>
          </a:p>
        </p:txBody>
      </p:sp>
      <p:pic>
        <p:nvPicPr>
          <p:cNvPr id="140295" name="pic_self" descr="preview?id=522904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2060575"/>
            <a:ext cx="28194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6" name="pic_self" descr="preview?id=814338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2066925"/>
            <a:ext cx="44640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297" name="Text Box 9"/>
          <p:cNvSpPr txBox="1">
            <a:spLocks noChangeArrowheads="1"/>
          </p:cNvSpPr>
          <p:nvPr/>
        </p:nvSpPr>
        <p:spPr bwMode="auto">
          <a:xfrm>
            <a:off x="827088" y="5949950"/>
            <a:ext cx="3600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/>
              <a:t>Клевер</a:t>
            </a:r>
          </a:p>
        </p:txBody>
      </p:sp>
      <p:sp>
        <p:nvSpPr>
          <p:cNvPr id="140298" name="Text Box 10"/>
          <p:cNvSpPr txBox="1">
            <a:spLocks noChangeArrowheads="1"/>
          </p:cNvSpPr>
          <p:nvPr/>
        </p:nvSpPr>
        <p:spPr bwMode="auto">
          <a:xfrm>
            <a:off x="4787900" y="5949950"/>
            <a:ext cx="3600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/>
              <a:t>Ромашка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4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0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14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0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0" grpId="0"/>
      <p:bldP spid="140297" grpId="0"/>
      <p:bldP spid="1402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Культурные растения</a:t>
            </a:r>
          </a:p>
        </p:txBody>
      </p:sp>
      <p:pic>
        <p:nvPicPr>
          <p:cNvPr id="141318" name="pic_self" descr="p-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844675"/>
            <a:ext cx="3997325" cy="399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9" name="pic_self" descr="p-1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1844675"/>
            <a:ext cx="3960812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20" name="Text Box 8"/>
          <p:cNvSpPr txBox="1">
            <a:spLocks noChangeArrowheads="1"/>
          </p:cNvSpPr>
          <p:nvPr/>
        </p:nvSpPr>
        <p:spPr bwMode="auto">
          <a:xfrm>
            <a:off x="468313" y="5876925"/>
            <a:ext cx="3600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/>
              <a:t>Подсолнечник</a:t>
            </a:r>
          </a:p>
        </p:txBody>
      </p:sp>
      <p:sp>
        <p:nvSpPr>
          <p:cNvPr id="141321" name="Text Box 9"/>
          <p:cNvSpPr txBox="1">
            <a:spLocks noChangeArrowheads="1"/>
          </p:cNvSpPr>
          <p:nvPr/>
        </p:nvSpPr>
        <p:spPr bwMode="auto">
          <a:xfrm>
            <a:off x="5148263" y="5949950"/>
            <a:ext cx="3600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/>
              <a:t>Персик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4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1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1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  <p:bldP spid="141320" grpId="0"/>
      <p:bldP spid="1413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>
                <a:latin typeface="CG Times" pitchFamily="18" charset="0"/>
              </a:rPr>
              <a:t>Закрепление</a:t>
            </a:r>
          </a:p>
        </p:txBody>
      </p:sp>
      <p:sp>
        <p:nvSpPr>
          <p:cNvPr id="144388" name="Text Box 4"/>
          <p:cNvSpPr txBox="1">
            <a:spLocks noChangeArrowheads="1"/>
          </p:cNvSpPr>
          <p:nvPr/>
        </p:nvSpPr>
        <p:spPr bwMode="auto">
          <a:xfrm>
            <a:off x="1116013" y="1844675"/>
            <a:ext cx="65516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0000FF"/>
                </a:solidFill>
              </a:rPr>
              <a:t>Заполните таблицу.</a:t>
            </a:r>
          </a:p>
        </p:txBody>
      </p:sp>
      <p:graphicFrame>
        <p:nvGraphicFramePr>
          <p:cNvPr id="144444" name="Group 60"/>
          <p:cNvGraphicFramePr>
            <a:graphicFrameLocks noGrp="1"/>
          </p:cNvGraphicFramePr>
          <p:nvPr>
            <p:ph idx="1"/>
          </p:nvPr>
        </p:nvGraphicFramePr>
        <p:xfrm>
          <a:off x="684213" y="2565400"/>
          <a:ext cx="7696200" cy="2592388"/>
        </p:xfrm>
        <a:graphic>
          <a:graphicData uri="http://schemas.openxmlformats.org/drawingml/2006/table">
            <a:tbl>
              <a:tblPr/>
              <a:tblGrid>
                <a:gridCol w="3848100"/>
                <a:gridCol w="3848100"/>
              </a:tblGrid>
              <a:tr h="80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Группа растений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Примеры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95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Цветковые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93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Нецветковые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4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4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4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44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44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44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44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44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44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44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44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/>
      <p:bldP spid="14438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Проверка знаний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Расскажите о признаках растений</a:t>
            </a:r>
          </a:p>
          <a:p>
            <a:r>
              <a:rPr lang="ru-RU"/>
              <a:t>В чем сходство растений с другими живыми организмами?</a:t>
            </a:r>
          </a:p>
          <a:p>
            <a:r>
              <a:rPr lang="ru-RU"/>
              <a:t>Какой газ растения поглощают и какой выделяют при дыхании? В процессе фотосинтеза?</a:t>
            </a:r>
          </a:p>
          <a:p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80" y="357168"/>
          <a:ext cx="8858276" cy="6143664"/>
        </p:xfrm>
        <a:graphic>
          <a:graphicData uri="http://schemas.openxmlformats.org/drawingml/2006/table">
            <a:tbl>
              <a:tblPr/>
              <a:tblGrid>
                <a:gridCol w="736503"/>
                <a:gridCol w="738527"/>
                <a:gridCol w="738527"/>
                <a:gridCol w="738527"/>
                <a:gridCol w="738527"/>
                <a:gridCol w="738527"/>
                <a:gridCol w="736503"/>
                <a:gridCol w="738527"/>
                <a:gridCol w="738527"/>
                <a:gridCol w="738527"/>
                <a:gridCol w="738527"/>
                <a:gridCol w="738527"/>
              </a:tblGrid>
              <a:tr h="7679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D9D9D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D9D9D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D9D9D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D9D9D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D9D9D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7679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9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7679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7679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79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79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679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newsfla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0"/>
            <a:ext cx="7543800" cy="820738"/>
          </a:xfrm>
        </p:spPr>
        <p:txBody>
          <a:bodyPr/>
          <a:lstStyle/>
          <a:p>
            <a:r>
              <a:rPr lang="ru-RU"/>
              <a:t>Знаете ли вы термины?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125538"/>
            <a:ext cx="8182004" cy="5732462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4800" b="1" dirty="0">
                <a:solidFill>
                  <a:srgbClr val="FF0066"/>
                </a:solidFill>
              </a:rPr>
              <a:t>Пигменты –</a:t>
            </a:r>
            <a:r>
              <a:rPr lang="ru-RU" sz="2800" dirty="0"/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600" dirty="0"/>
              <a:t>красящие вещества, которые накапливаются в тканях и органах.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4800" b="1" dirty="0" smtClean="0">
                <a:solidFill>
                  <a:srgbClr val="FF0066"/>
                </a:solidFill>
              </a:rPr>
              <a:t>Хлорофилл </a:t>
            </a:r>
            <a:r>
              <a:rPr lang="ru-RU" sz="4800" b="1" dirty="0">
                <a:solidFill>
                  <a:srgbClr val="FF0066"/>
                </a:solidFill>
              </a:rPr>
              <a:t>–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600" dirty="0"/>
              <a:t>главное красящее вещество, которое обусловливает зеленый цвет большинства растений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4800" b="1" dirty="0">
                <a:solidFill>
                  <a:srgbClr val="FF0066"/>
                </a:solidFill>
              </a:rPr>
              <a:t>Фотосинтез –</a:t>
            </a:r>
            <a:r>
              <a:rPr lang="ru-RU" sz="2800" dirty="0"/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600" dirty="0"/>
              <a:t>синтез органических веществ из неорганических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36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Растения </a:t>
            </a:r>
          </a:p>
        </p:txBody>
      </p:sp>
      <p:graphicFrame>
        <p:nvGraphicFramePr>
          <p:cNvPr id="135207" name="Group 39"/>
          <p:cNvGraphicFramePr>
            <a:graphicFrameLocks noGrp="1"/>
          </p:cNvGraphicFramePr>
          <p:nvPr>
            <p:ph idx="1"/>
          </p:nvPr>
        </p:nvGraphicFramePr>
        <p:xfrm>
          <a:off x="179388" y="1981200"/>
          <a:ext cx="8964612" cy="3631184"/>
        </p:xfrm>
        <a:graphic>
          <a:graphicData uri="http://schemas.openxmlformats.org/drawingml/2006/table">
            <a:tbl>
              <a:tblPr/>
              <a:tblGrid>
                <a:gridCol w="4483100"/>
                <a:gridCol w="4481512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Одноклеточные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Многоклеточные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592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хлорелла, хламидомонада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мхи, папоротники, хвойные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5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5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5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/>
              <a:t>Растения </a:t>
            </a:r>
          </a:p>
        </p:txBody>
      </p:sp>
      <p:sp>
        <p:nvSpPr>
          <p:cNvPr id="136196" name="AutoShape 4"/>
          <p:cNvSpPr>
            <a:spLocks noChangeArrowheads="1"/>
          </p:cNvSpPr>
          <p:nvPr/>
        </p:nvSpPr>
        <p:spPr bwMode="auto">
          <a:xfrm>
            <a:off x="755650" y="5300663"/>
            <a:ext cx="3168650" cy="1008062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400">
                <a:effectLst>
                  <a:outerShdw blurRad="38100" dist="38100" dir="2700000" algn="tl">
                    <a:srgbClr val="000000"/>
                  </a:outerShdw>
                </a:effectLst>
              </a:rPr>
              <a:t>Цветковые</a:t>
            </a:r>
          </a:p>
        </p:txBody>
      </p:sp>
      <p:sp>
        <p:nvSpPr>
          <p:cNvPr id="136197" name="AutoShape 5"/>
          <p:cNvSpPr>
            <a:spLocks noChangeArrowheads="1"/>
          </p:cNvSpPr>
          <p:nvPr/>
        </p:nvSpPr>
        <p:spPr bwMode="auto">
          <a:xfrm>
            <a:off x="5435600" y="5300663"/>
            <a:ext cx="3168650" cy="1008062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Нецветковые</a:t>
            </a:r>
          </a:p>
        </p:txBody>
      </p:sp>
      <p:sp>
        <p:nvSpPr>
          <p:cNvPr id="136198" name="AutoShape 6"/>
          <p:cNvSpPr>
            <a:spLocks noChangeArrowheads="1"/>
          </p:cNvSpPr>
          <p:nvPr/>
        </p:nvSpPr>
        <p:spPr bwMode="auto">
          <a:xfrm>
            <a:off x="611188" y="1628775"/>
            <a:ext cx="7993062" cy="2808288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ru-RU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В зависимости от наличия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ru-RU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 или отсутствия цветка все 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ru-RU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растения делятся на две группы:</a:t>
            </a:r>
          </a:p>
          <a:p>
            <a:pPr algn="ctr"/>
            <a:endParaRPr lang="ru-RU" sz="4000"/>
          </a:p>
        </p:txBody>
      </p:sp>
      <p:sp>
        <p:nvSpPr>
          <p:cNvPr id="136199" name="AutoShape 7"/>
          <p:cNvSpPr>
            <a:spLocks noChangeArrowheads="1"/>
          </p:cNvSpPr>
          <p:nvPr/>
        </p:nvSpPr>
        <p:spPr bwMode="auto">
          <a:xfrm>
            <a:off x="2555875" y="4437063"/>
            <a:ext cx="576263" cy="720725"/>
          </a:xfrm>
          <a:prstGeom prst="downArrow">
            <a:avLst>
              <a:gd name="adj1" fmla="val 50000"/>
              <a:gd name="adj2" fmla="val 312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200" name="AutoShape 8"/>
          <p:cNvSpPr>
            <a:spLocks noChangeArrowheads="1"/>
          </p:cNvSpPr>
          <p:nvPr/>
        </p:nvSpPr>
        <p:spPr bwMode="auto">
          <a:xfrm>
            <a:off x="5867400" y="4437063"/>
            <a:ext cx="576263" cy="720725"/>
          </a:xfrm>
          <a:prstGeom prst="downArrow">
            <a:avLst>
              <a:gd name="adj1" fmla="val 50000"/>
              <a:gd name="adj2" fmla="val 312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6" grpId="0" animBg="1"/>
      <p:bldP spid="136197" grpId="0" animBg="1"/>
      <p:bldP spid="136198" grpId="0" animBg="1"/>
      <p:bldP spid="136199" grpId="0" animBg="1"/>
      <p:bldP spid="13620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>
                <a:solidFill>
                  <a:srgbClr val="FF3300"/>
                </a:solidFill>
              </a:rPr>
              <a:t>Цветковые </a:t>
            </a:r>
          </a:p>
        </p:txBody>
      </p:sp>
      <p:pic>
        <p:nvPicPr>
          <p:cNvPr id="137220" name="Picture 4" descr="Фото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773238"/>
            <a:ext cx="4103688" cy="4029075"/>
          </a:xfrm>
          <a:prstGeom prst="rect">
            <a:avLst/>
          </a:prstGeom>
          <a:noFill/>
        </p:spPr>
      </p:pic>
      <p:pic>
        <p:nvPicPr>
          <p:cNvPr id="137221" name="Picture 5" descr="Фото0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1773238"/>
            <a:ext cx="3913187" cy="3997325"/>
          </a:xfrm>
          <a:prstGeom prst="rect">
            <a:avLst/>
          </a:prstGeom>
          <a:noFill/>
        </p:spPr>
      </p:pic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4859338" y="5949950"/>
            <a:ext cx="3600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/>
              <a:t>Лилия</a:t>
            </a:r>
          </a:p>
        </p:txBody>
      </p:sp>
      <p:sp>
        <p:nvSpPr>
          <p:cNvPr id="137223" name="Text Box 7"/>
          <p:cNvSpPr txBox="1">
            <a:spLocks noChangeArrowheads="1"/>
          </p:cNvSpPr>
          <p:nvPr/>
        </p:nvSpPr>
        <p:spPr bwMode="auto">
          <a:xfrm>
            <a:off x="827088" y="5949950"/>
            <a:ext cx="3600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/>
              <a:t>Гладиолус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/>
      <p:bldP spid="137222" grpId="0"/>
      <p:bldP spid="1372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>
                <a:solidFill>
                  <a:srgbClr val="FF3300"/>
                </a:solidFill>
              </a:rPr>
              <a:t>Нецветковые</a:t>
            </a:r>
            <a:r>
              <a:rPr lang="ru-RU"/>
              <a:t> </a:t>
            </a:r>
          </a:p>
        </p:txBody>
      </p:sp>
      <p:pic>
        <p:nvPicPr>
          <p:cNvPr id="138244" name="pic_self" descr="0_120da_ab33f1a6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844675"/>
            <a:ext cx="4572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245" name="Text Box 5"/>
          <p:cNvSpPr txBox="1">
            <a:spLocks noChangeArrowheads="1"/>
          </p:cNvSpPr>
          <p:nvPr/>
        </p:nvSpPr>
        <p:spPr bwMode="auto">
          <a:xfrm>
            <a:off x="827088" y="5949950"/>
            <a:ext cx="3600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/>
              <a:t>Папоротник</a:t>
            </a:r>
          </a:p>
        </p:txBody>
      </p:sp>
      <p:pic>
        <p:nvPicPr>
          <p:cNvPr id="138246" name="pic_self" descr="preview?id=6441897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9913" y="1844675"/>
            <a:ext cx="287178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247" name="Text Box 7"/>
          <p:cNvSpPr txBox="1">
            <a:spLocks noChangeArrowheads="1"/>
          </p:cNvSpPr>
          <p:nvPr/>
        </p:nvSpPr>
        <p:spPr bwMode="auto">
          <a:xfrm>
            <a:off x="5148263" y="5949950"/>
            <a:ext cx="3600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/>
              <a:t>Хвощи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824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2" grpId="0"/>
      <p:bldP spid="138245" grpId="0"/>
      <p:bldP spid="1382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>
                <a:solidFill>
                  <a:srgbClr val="FF3300"/>
                </a:solidFill>
              </a:rPr>
              <a:t>Многообразие цветковых растений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6000"/>
              <a:t>Теневыносливые</a:t>
            </a:r>
          </a:p>
          <a:p>
            <a:pPr>
              <a:lnSpc>
                <a:spcPct val="90000"/>
              </a:lnSpc>
            </a:pPr>
            <a:r>
              <a:rPr lang="ru-RU" sz="6000"/>
              <a:t>Светолюбивые</a:t>
            </a:r>
          </a:p>
          <a:p>
            <a:pPr>
              <a:lnSpc>
                <a:spcPct val="90000"/>
              </a:lnSpc>
            </a:pPr>
            <a:r>
              <a:rPr lang="ru-RU" sz="6000"/>
              <a:t>Дикорастущие</a:t>
            </a:r>
          </a:p>
          <a:p>
            <a:pPr>
              <a:lnSpc>
                <a:spcPct val="90000"/>
              </a:lnSpc>
            </a:pPr>
            <a:r>
              <a:rPr lang="ru-RU" sz="6000"/>
              <a:t>Культурные </a:t>
            </a:r>
          </a:p>
          <a:p>
            <a:pPr>
              <a:lnSpc>
                <a:spcPct val="90000"/>
              </a:lnSpc>
            </a:pPr>
            <a:endParaRPr lang="ru-RU" sz="600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6" grpId="1"/>
    </p:bldLst>
  </p:timing>
</p:sld>
</file>

<file path=ppt/theme/theme1.xml><?xml version="1.0" encoding="utf-8"?>
<a:theme xmlns:a="http://schemas.openxmlformats.org/drawingml/2006/main" name="Shimmer">
  <a:themeElements>
    <a:clrScheme name="Shimmer 3">
      <a:dk1>
        <a:srgbClr val="6600CC"/>
      </a:dk1>
      <a:lt1>
        <a:srgbClr val="FFFFFF"/>
      </a:lt1>
      <a:dk2>
        <a:srgbClr val="4B0096"/>
      </a:dk2>
      <a:lt2>
        <a:srgbClr val="CDD7DF"/>
      </a:lt2>
      <a:accent1>
        <a:srgbClr val="9999FF"/>
      </a:accent1>
      <a:accent2>
        <a:srgbClr val="7850BA"/>
      </a:accent2>
      <a:accent3>
        <a:srgbClr val="B1AAC9"/>
      </a:accent3>
      <a:accent4>
        <a:srgbClr val="DADADA"/>
      </a:accent4>
      <a:accent5>
        <a:srgbClr val="CACAFF"/>
      </a:accent5>
      <a:accent6>
        <a:srgbClr val="6C48A8"/>
      </a:accent6>
      <a:hlink>
        <a:srgbClr val="00CCFF"/>
      </a:hlink>
      <a:folHlink>
        <a:srgbClr val="0796B3"/>
      </a:folHlink>
    </a:clrScheme>
    <a:fontScheme name="Shimmer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197</TotalTime>
  <Words>138</Words>
  <Application>Microsoft Office PowerPoint</Application>
  <PresentationFormat>Экран (4:3)</PresentationFormat>
  <Paragraphs>55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Tahoma</vt:lpstr>
      <vt:lpstr>Times New Roman</vt:lpstr>
      <vt:lpstr>Wingdings</vt:lpstr>
      <vt:lpstr>Comic Sans MS</vt:lpstr>
      <vt:lpstr>CG Times</vt:lpstr>
      <vt:lpstr>Shimmer</vt:lpstr>
      <vt:lpstr>Crayons</vt:lpstr>
      <vt:lpstr>«Разнообразие растительного мира»</vt:lpstr>
      <vt:lpstr>Проверка знаний</vt:lpstr>
      <vt:lpstr>Слайд 3</vt:lpstr>
      <vt:lpstr>Знаете ли вы термины?</vt:lpstr>
      <vt:lpstr>Растения </vt:lpstr>
      <vt:lpstr>Растения </vt:lpstr>
      <vt:lpstr>Цветковые </vt:lpstr>
      <vt:lpstr>Нецветковые </vt:lpstr>
      <vt:lpstr>Многообразие цветковых растений</vt:lpstr>
      <vt:lpstr>Дикорастущие растения</vt:lpstr>
      <vt:lpstr>Культурные растения</vt:lpstr>
      <vt:lpstr>Закрепление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Проверка знаний</dc:title>
  <dc:creator>User</dc:creator>
  <cp:lastModifiedBy>Admin</cp:lastModifiedBy>
  <cp:revision>15</cp:revision>
  <cp:lastPrinted>1601-01-01T00:00:00Z</cp:lastPrinted>
  <dcterms:created xsi:type="dcterms:W3CDTF">2010-03-09T15:33:24Z</dcterms:created>
  <dcterms:modified xsi:type="dcterms:W3CDTF">2011-02-17T16:13:54Z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7</vt:i4>
  </property>
</Properties>
</file>